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6"/>
  </p:notesMasterIdLst>
  <p:sldIdLst>
    <p:sldId id="382" r:id="rId3"/>
    <p:sldId id="505" r:id="rId4"/>
    <p:sldId id="322" r:id="rId5"/>
    <p:sldId id="439" r:id="rId6"/>
    <p:sldId id="440" r:id="rId7"/>
    <p:sldId id="441" r:id="rId8"/>
    <p:sldId id="442" r:id="rId9"/>
    <p:sldId id="443" r:id="rId10"/>
    <p:sldId id="572" r:id="rId11"/>
    <p:sldId id="444" r:id="rId12"/>
    <p:sldId id="445" r:id="rId13"/>
    <p:sldId id="573" r:id="rId14"/>
    <p:sldId id="446" r:id="rId15"/>
    <p:sldId id="448" r:id="rId16"/>
    <p:sldId id="447" r:id="rId17"/>
    <p:sldId id="449" r:id="rId18"/>
    <p:sldId id="450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574" r:id="rId30"/>
    <p:sldId id="464" r:id="rId31"/>
    <p:sldId id="575" r:id="rId32"/>
    <p:sldId id="465" r:id="rId33"/>
    <p:sldId id="467" r:id="rId34"/>
    <p:sldId id="466" r:id="rId35"/>
    <p:sldId id="468" r:id="rId36"/>
    <p:sldId id="576" r:id="rId37"/>
    <p:sldId id="469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577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578" r:id="rId63"/>
    <p:sldId id="494" r:id="rId64"/>
    <p:sldId id="495" r:id="rId65"/>
    <p:sldId id="579" r:id="rId66"/>
    <p:sldId id="496" r:id="rId67"/>
    <p:sldId id="580" r:id="rId68"/>
    <p:sldId id="497" r:id="rId69"/>
    <p:sldId id="498" r:id="rId70"/>
    <p:sldId id="499" r:id="rId71"/>
    <p:sldId id="500" r:id="rId72"/>
    <p:sldId id="501" r:id="rId73"/>
    <p:sldId id="502" r:id="rId74"/>
    <p:sldId id="383" r:id="rId75"/>
  </p:sldIdLst>
  <p:sldSz cx="12192000" cy="6858000"/>
  <p:notesSz cx="6858000" cy="9144000"/>
  <p:embeddedFontLst>
    <p:embeddedFont>
      <p:font typeface="方正粗金陵简体" panose="02000000000000000000" charset="-122"/>
      <p:regular r:id="rId80"/>
    </p:embeddedFont>
    <p:embeddedFont>
      <p:font typeface="微软雅黑" panose="020B0503020204020204" charset="-122"/>
      <p:regular r:id="rId81"/>
    </p:embeddedFont>
    <p:embeddedFont>
      <p:font typeface="Calibri" panose="020F0502020204030204" charset="0"/>
      <p:regular r:id="rId82"/>
      <p:bold r:id="rId83"/>
      <p:italic r:id="rId84"/>
      <p:boldItalic r:id="rId85"/>
    </p:embeddedFont>
  </p:embeddedFontLst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02C"/>
    <a:srgbClr val="FFFFFF"/>
    <a:srgbClr val="979997"/>
    <a:srgbClr val="2F2500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gs" Target="tags/tag214.xml"/><Relationship Id="rId85" Type="http://schemas.openxmlformats.org/officeDocument/2006/relationships/font" Target="fonts/font6.fntdata"/><Relationship Id="rId84" Type="http://schemas.openxmlformats.org/officeDocument/2006/relationships/font" Target="fonts/font5.fntdata"/><Relationship Id="rId83" Type="http://schemas.openxmlformats.org/officeDocument/2006/relationships/font" Target="fonts/font4.fntdata"/><Relationship Id="rId82" Type="http://schemas.openxmlformats.org/officeDocument/2006/relationships/font" Target="fonts/font3.fntdata"/><Relationship Id="rId81" Type="http://schemas.openxmlformats.org/officeDocument/2006/relationships/font" Target="fonts/font2.fntdata"/><Relationship Id="rId80" Type="http://schemas.openxmlformats.org/officeDocument/2006/relationships/font" Target="fonts/font1.fntdata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microsoft.com/office/2007/relationships/hdphoto" Target="../media/image2.wdp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5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75" y="4534458"/>
            <a:ext cx="12192000" cy="232370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1835150"/>
            <a:ext cx="12192000" cy="2386965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7"/>
            </p:custDataLst>
          </p:nvPr>
        </p:nvSpPr>
        <p:spPr>
          <a:xfrm>
            <a:off x="987425" y="2339340"/>
            <a:ext cx="10210165" cy="13779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780280" y="659130"/>
            <a:ext cx="3037205" cy="930275"/>
            <a:chOff x="4954881" y="1942452"/>
            <a:chExt cx="6214687" cy="1903328"/>
          </a:xfrm>
          <a:solidFill>
            <a:srgbClr val="A8302C"/>
          </a:solidFill>
        </p:grpSpPr>
        <p:grpSp>
          <p:nvGrpSpPr>
            <p:cNvPr id="1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6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p>
              <a:pPr algn="ctr"/>
            </a:p>
          </p:txBody>
        </p:sp>
        <p:grpSp>
          <p:nvGrpSpPr>
            <p:cNvPr id="2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2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</p:grpSp>
      </p:grp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306955" y="4375785"/>
            <a:ext cx="7578090" cy="66992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u="none" strike="noStrike" kern="1200" cap="none" spc="20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559550"/>
            <a:ext cx="12204700" cy="298450"/>
          </a:xfrm>
          <a:prstGeom prst="rect">
            <a:avLst/>
          </a:prstGeom>
          <a:solidFill>
            <a:srgbClr val="97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179445" y="6590665"/>
            <a:ext cx="5956935" cy="2355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9379250" y="6541095"/>
            <a:ext cx="2700000" cy="31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0"/>
            <a:ext cx="12192000" cy="662940"/>
          </a:xfrm>
          <a:prstGeom prst="rect">
            <a:avLst/>
          </a:prstGeom>
          <a:solidFill>
            <a:srgbClr val="A8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14300" y="0"/>
            <a:ext cx="649160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2400" u="none" strike="noStrike" kern="1200" cap="none" spc="300" normalizeH="0">
                <a:solidFill>
                  <a:schemeClr val="bg1"/>
                </a:solidFill>
                <a:uFillTx/>
                <a:latin typeface="Times New Roman" panose="02020603050405020304" charset="0"/>
                <a:ea typeface="方正粗金陵简体" panose="02000000000000000000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6.png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7.png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7.png"/><Relationship Id="rId1" Type="http://schemas.openxmlformats.org/officeDocument/2006/relationships/tags" Target="../tags/tag8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8.png"/><Relationship Id="rId1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9.png"/><Relationship Id="rId1" Type="http://schemas.openxmlformats.org/officeDocument/2006/relationships/tags" Target="../tags/tag9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12.png"/><Relationship Id="rId1" Type="http://schemas.openxmlformats.org/officeDocument/2006/relationships/tags" Target="../tags/tag10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13.png"/><Relationship Id="rId1" Type="http://schemas.openxmlformats.org/officeDocument/2006/relationships/tags" Target="../tags/tag10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5.xml"/><Relationship Id="rId2" Type="http://schemas.openxmlformats.org/officeDocument/2006/relationships/image" Target="../media/image14.png"/><Relationship Id="rId1" Type="http://schemas.openxmlformats.org/officeDocument/2006/relationships/tags" Target="../tags/tag10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15.png"/><Relationship Id="rId1" Type="http://schemas.openxmlformats.org/officeDocument/2006/relationships/tags" Target="../tags/tag10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16.png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17.png"/><Relationship Id="rId1" Type="http://schemas.openxmlformats.org/officeDocument/2006/relationships/tags" Target="../tags/tag1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../media/image19.png"/><Relationship Id="rId3" Type="http://schemas.openxmlformats.org/officeDocument/2006/relationships/tags" Target="../tags/tag114.xml"/><Relationship Id="rId2" Type="http://schemas.openxmlformats.org/officeDocument/2006/relationships/image" Target="../media/image18.png"/><Relationship Id="rId1" Type="http://schemas.openxmlformats.org/officeDocument/2006/relationships/tags" Target="../tags/tag11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0.xml"/><Relationship Id="rId5" Type="http://schemas.openxmlformats.org/officeDocument/2006/relationships/image" Target="../media/image19.png"/><Relationship Id="rId4" Type="http://schemas.openxmlformats.org/officeDocument/2006/relationships/tags" Target="../tags/tag119.xml"/><Relationship Id="rId3" Type="http://schemas.openxmlformats.org/officeDocument/2006/relationships/image" Target="../media/image18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2.xml"/><Relationship Id="rId2" Type="http://schemas.openxmlformats.org/officeDocument/2006/relationships/image" Target="../media/image20.png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image" Target="../media/image21.png"/><Relationship Id="rId3" Type="http://schemas.openxmlformats.org/officeDocument/2006/relationships/tags" Target="../tags/tag124.xml"/><Relationship Id="rId2" Type="http://schemas.openxmlformats.org/officeDocument/2006/relationships/image" Target="../media/image20.png"/><Relationship Id="rId1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7.xml"/><Relationship Id="rId2" Type="http://schemas.openxmlformats.org/officeDocument/2006/relationships/image" Target="../media/image21.png"/><Relationship Id="rId1" Type="http://schemas.openxmlformats.org/officeDocument/2006/relationships/tags" Target="../tags/tag1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22.png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image" Target="../media/image22.png"/><Relationship Id="rId1" Type="http://schemas.openxmlformats.org/officeDocument/2006/relationships/tags" Target="../tags/tag1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2" Type="http://schemas.openxmlformats.org/officeDocument/2006/relationships/image" Target="../media/image23.png"/><Relationship Id="rId1" Type="http://schemas.openxmlformats.org/officeDocument/2006/relationships/tags" Target="../tags/tag13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image" Target="../media/image24.png"/><Relationship Id="rId1" Type="http://schemas.openxmlformats.org/officeDocument/2006/relationships/tags" Target="../tags/tag140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image" Target="../media/image25.png"/><Relationship Id="rId1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26.png"/><Relationship Id="rId1" Type="http://schemas.openxmlformats.org/officeDocument/2006/relationships/tags" Target="../tags/tag144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27.png"/><Relationship Id="rId1" Type="http://schemas.openxmlformats.org/officeDocument/2006/relationships/tags" Target="../tags/tag14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28.png"/><Relationship Id="rId1" Type="http://schemas.openxmlformats.org/officeDocument/2006/relationships/tags" Target="../tags/tag14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29.png"/><Relationship Id="rId1" Type="http://schemas.openxmlformats.org/officeDocument/2006/relationships/tags" Target="../tags/tag150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image" Target="../media/image30.png"/><Relationship Id="rId1" Type="http://schemas.openxmlformats.org/officeDocument/2006/relationships/tags" Target="../tags/tag15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image" Target="../media/image31.png"/><Relationship Id="rId1" Type="http://schemas.openxmlformats.org/officeDocument/2006/relationships/tags" Target="../tags/tag154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image" Target="../media/image32.png"/><Relationship Id="rId1" Type="http://schemas.openxmlformats.org/officeDocument/2006/relationships/tags" Target="../tags/tag156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9.xml"/><Relationship Id="rId2" Type="http://schemas.openxmlformats.org/officeDocument/2006/relationships/image" Target="../media/image33.png"/><Relationship Id="rId1" Type="http://schemas.openxmlformats.org/officeDocument/2006/relationships/tags" Target="../tags/tag1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3.xml"/><Relationship Id="rId2" Type="http://schemas.openxmlformats.org/officeDocument/2006/relationships/image" Target="../media/image34.png"/><Relationship Id="rId1" Type="http://schemas.openxmlformats.org/officeDocument/2006/relationships/tags" Target="../tags/tag16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image" Target="../media/image35.png"/><Relationship Id="rId1" Type="http://schemas.openxmlformats.org/officeDocument/2006/relationships/tags" Target="../tags/tag164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2" Type="http://schemas.openxmlformats.org/officeDocument/2006/relationships/image" Target="../media/image36.png"/><Relationship Id="rId1" Type="http://schemas.openxmlformats.org/officeDocument/2006/relationships/tags" Target="../tags/tag166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37.png"/><Relationship Id="rId1" Type="http://schemas.openxmlformats.org/officeDocument/2006/relationships/tags" Target="../tags/tag168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2.xml"/><Relationship Id="rId2" Type="http://schemas.openxmlformats.org/officeDocument/2006/relationships/image" Target="../media/image37.png"/><Relationship Id="rId1" Type="http://schemas.openxmlformats.org/officeDocument/2006/relationships/tags" Target="../tags/tag1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38.png"/><Relationship Id="rId1" Type="http://schemas.openxmlformats.org/officeDocument/2006/relationships/tags" Target="../tags/tag175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39.png"/><Relationship Id="rId1" Type="http://schemas.openxmlformats.org/officeDocument/2006/relationships/tags" Target="../tags/tag17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40.png"/><Relationship Id="rId1" Type="http://schemas.openxmlformats.org/officeDocument/2006/relationships/tags" Target="../tags/tag179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2.xml"/><Relationship Id="rId2" Type="http://schemas.openxmlformats.org/officeDocument/2006/relationships/image" Target="../media/image41.png"/><Relationship Id="rId1" Type="http://schemas.openxmlformats.org/officeDocument/2006/relationships/tags" Target="../tags/tag18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4.png"/><Relationship Id="rId1" Type="http://schemas.openxmlformats.org/officeDocument/2006/relationships/tags" Target="../tags/tag73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42.png"/><Relationship Id="rId1" Type="http://schemas.openxmlformats.org/officeDocument/2006/relationships/tags" Target="../tags/tag183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image" Target="../media/image43.png"/><Relationship Id="rId1" Type="http://schemas.openxmlformats.org/officeDocument/2006/relationships/tags" Target="../tags/tag185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9.xml"/><Relationship Id="rId2" Type="http://schemas.openxmlformats.org/officeDocument/2006/relationships/image" Target="../media/image43.png"/><Relationship Id="rId1" Type="http://schemas.openxmlformats.org/officeDocument/2006/relationships/tags" Target="../tags/tag188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44.png"/><Relationship Id="rId1" Type="http://schemas.openxmlformats.org/officeDocument/2006/relationships/tags" Target="../tags/tag190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45.png"/><Relationship Id="rId1" Type="http://schemas.openxmlformats.org/officeDocument/2006/relationships/tags" Target="../tags/tag192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image" Target="../media/image45.png"/><Relationship Id="rId1" Type="http://schemas.openxmlformats.org/officeDocument/2006/relationships/tags" Target="../tags/tag196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46.png"/><Relationship Id="rId1" Type="http://schemas.openxmlformats.org/officeDocument/2006/relationships/tags" Target="../tags/tag199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3.xml"/><Relationship Id="rId2" Type="http://schemas.openxmlformats.org/officeDocument/2006/relationships/image" Target="../media/image46.png"/><Relationship Id="rId1" Type="http://schemas.openxmlformats.org/officeDocument/2006/relationships/tags" Target="../tags/tag20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5.png"/><Relationship Id="rId1" Type="http://schemas.openxmlformats.org/officeDocument/2006/relationships/tags" Target="../tags/tag75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7.xml"/><Relationship Id="rId2" Type="http://schemas.openxmlformats.org/officeDocument/2006/relationships/image" Target="../media/image47.png"/><Relationship Id="rId1" Type="http://schemas.openxmlformats.org/officeDocument/2006/relationships/tags" Target="../tags/tag206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9.xml"/><Relationship Id="rId2" Type="http://schemas.openxmlformats.org/officeDocument/2006/relationships/image" Target="../media/image48.png"/><Relationship Id="rId1" Type="http://schemas.openxmlformats.org/officeDocument/2006/relationships/tags" Target="../tags/tag20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6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zh-CN" sz="4400"/>
              <a:t>Object Oriented Programming</a:t>
            </a:r>
            <a:r>
              <a:rPr lang="en-US" altLang="zh-CN" sz="4400"/>
              <a:t>—C++</a:t>
            </a:r>
            <a:br>
              <a:rPr lang="zh-CN" altLang="zh-CN" sz="4800"/>
            </a:br>
            <a:r>
              <a:rPr lang="en-US" altLang="zh-CN" sz="4800">
                <a:sym typeface="+mn-ea"/>
              </a:rPr>
              <a:t>Lecture3  </a:t>
            </a:r>
            <a:r>
              <a:rPr lang="zh-CN" altLang="zh-CN" sz="4800">
                <a:sym typeface="+mn-ea"/>
              </a:rPr>
              <a:t>Initialization &amp;</a:t>
            </a:r>
            <a:r>
              <a:rPr lang="en-US" altLang="zh-CN" sz="4800">
                <a:sym typeface="+mn-ea"/>
              </a:rPr>
              <a:t> </a:t>
            </a:r>
            <a:r>
              <a:rPr lang="zh-CN" altLang="zh-CN" sz="4800">
                <a:sym typeface="+mn-ea"/>
              </a:rPr>
              <a:t>References</a:t>
            </a:r>
            <a:endParaRPr lang="zh-CN" altLang="zh-CN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6645" y="4375785"/>
            <a:ext cx="7578090" cy="2009775"/>
          </a:xfrm>
        </p:spPr>
        <p:txBody>
          <a:bodyPr>
            <a:normAutofit lnSpcReduction="10000"/>
          </a:bodyPr>
          <a:p>
            <a:r>
              <a:rPr lang="en-US" altLang="zh-CN"/>
              <a:t>Qijun Zhao</a:t>
            </a:r>
            <a:endParaRPr lang="en-US" altLang="zh-CN"/>
          </a:p>
          <a:p>
            <a:r>
              <a:rPr lang="en-US" altLang="zh-CN"/>
              <a:t>College of Computer Science</a:t>
            </a:r>
            <a:endParaRPr lang="en-US" altLang="zh-CN"/>
          </a:p>
          <a:p>
            <a:r>
              <a:rPr lang="en-US" altLang="zh-CN"/>
              <a:t>Sichuan University</a:t>
            </a:r>
            <a:endParaRPr lang="en-US" altLang="zh-CN"/>
          </a:p>
          <a:p>
            <a:r>
              <a:rPr lang="en-US" altLang="zh-CN"/>
              <a:t>Spring 2023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Uniform Initialization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5355" y="1400810"/>
            <a:ext cx="10321925" cy="4056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Careful with Vector initialization!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2330" y="1371600"/>
            <a:ext cx="10466705" cy="41148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935355" y="2139315"/>
            <a:ext cx="9544685" cy="11614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968375" y="3920490"/>
            <a:ext cx="9544685" cy="116141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Careful with Vector initialization!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2330" y="1371600"/>
            <a:ext cx="10466705" cy="41148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935355" y="2882900"/>
            <a:ext cx="9544685" cy="4178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066290"/>
            <a:ext cx="10968990" cy="2725420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TLDR: use uniform</a:t>
            </a:r>
            <a:r>
              <a:rPr lang="en-US" altLang="zh-CN" sz="3600"/>
              <a:t> </a:t>
            </a:r>
            <a:r>
              <a:rPr lang="zh-CN" altLang="en-US" sz="3600"/>
              <a:t>initialization to initialize</a:t>
            </a:r>
            <a:r>
              <a:rPr lang="en-US" altLang="zh-CN" sz="3600"/>
              <a:t> </a:t>
            </a:r>
            <a:r>
              <a:rPr lang="zh-CN" altLang="en-US" sz="3600" b="1">
                <a:solidFill>
                  <a:srgbClr val="00B050"/>
                </a:solidFill>
              </a:rPr>
              <a:t>every field</a:t>
            </a:r>
            <a:r>
              <a:rPr lang="zh-CN" altLang="en-US" sz="3600"/>
              <a:t> of your</a:t>
            </a:r>
            <a:r>
              <a:rPr lang="en-US" altLang="zh-CN" sz="3600"/>
              <a:t> </a:t>
            </a:r>
            <a:r>
              <a:rPr lang="zh-CN" altLang="en-US" sz="3600">
                <a:solidFill>
                  <a:srgbClr val="FF0000"/>
                </a:solidFill>
              </a:rPr>
              <a:t>non-primitive typed</a:t>
            </a:r>
            <a:r>
              <a:rPr lang="en-US" altLang="zh-CN" sz="3600"/>
              <a:t> </a:t>
            </a:r>
            <a:r>
              <a:rPr lang="zh-CN" altLang="en-US" sz="3600"/>
              <a:t>variables - but be careful not</a:t>
            </a:r>
            <a:r>
              <a:rPr lang="en-US" altLang="zh-CN" sz="3600"/>
              <a:t> </a:t>
            </a:r>
            <a:r>
              <a:rPr lang="zh-CN" altLang="en-US" sz="3600"/>
              <a:t>to use vec(n, k)!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Using auto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149090"/>
          </a:xfrm>
        </p:spPr>
        <p:txBody>
          <a:bodyPr>
            <a:normAutofit/>
          </a:bodyPr>
          <a:p>
            <a:pPr marL="0" indent="0" algn="ctr">
              <a:buNone/>
            </a:pPr>
            <a:r>
              <a:rPr lang="zh-CN" altLang="en-US" sz="3600"/>
              <a:t>Recap: Type Deduction with auto</a:t>
            </a:r>
            <a:endParaRPr lang="zh-CN" altLang="en-US" sz="3600"/>
          </a:p>
          <a:p>
            <a:pPr marL="0" indent="0" algn="ctr">
              <a:buNone/>
            </a:pP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auto: Keyword used in</a:t>
            </a:r>
            <a:r>
              <a:rPr lang="en-US" altLang="zh-CN" sz="3600"/>
              <a:t> </a:t>
            </a:r>
            <a:r>
              <a:rPr lang="zh-CN" altLang="en-US" sz="3600"/>
              <a:t>lieu of type when</a:t>
            </a:r>
            <a:r>
              <a:rPr lang="en-US" altLang="zh-CN" sz="3600"/>
              <a:t> </a:t>
            </a:r>
            <a:r>
              <a:rPr lang="zh-CN" altLang="en-US" sz="3600"/>
              <a:t>declaring a variable, tells</a:t>
            </a:r>
            <a:r>
              <a:rPr lang="en-US" altLang="zh-CN" sz="3600"/>
              <a:t> </a:t>
            </a:r>
            <a:r>
              <a:rPr lang="zh-CN" altLang="en-US" sz="3600"/>
              <a:t>the compiler to deduce</a:t>
            </a:r>
            <a:r>
              <a:rPr lang="en-US" altLang="zh-CN" sz="3600"/>
              <a:t> </a:t>
            </a:r>
            <a:r>
              <a:rPr lang="zh-CN" altLang="en-US" sz="3600"/>
              <a:t>the type.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2820" y="1439545"/>
            <a:ext cx="10778490" cy="3318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315" y="5492115"/>
            <a:ext cx="108311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📝</a:t>
            </a:r>
            <a:r>
              <a:rPr lang="zh-CN" altLang="en-US" sz="2800" b="1">
                <a:solidFill>
                  <a:srgbClr val="A8302C"/>
                </a:solidFill>
              </a:rPr>
              <a:t> auto</a:t>
            </a:r>
            <a:r>
              <a:rPr lang="zh-CN" altLang="en-US" sz="2800" b="1"/>
              <a:t> does not mean that the variable doesn</a:t>
            </a:r>
            <a:r>
              <a:rPr lang="en-US" altLang="zh-CN" sz="2800" b="1"/>
              <a:t>’</a:t>
            </a:r>
            <a:r>
              <a:rPr lang="zh-CN" altLang="en-US" sz="2800" b="1"/>
              <a:t>t have a type.</a:t>
            </a:r>
            <a:endParaRPr lang="zh-CN" altLang="en-US" sz="2800" b="1"/>
          </a:p>
          <a:p>
            <a:r>
              <a:rPr lang="zh-CN" altLang="en-US" sz="2800"/>
              <a:t>It means that the type is </a:t>
            </a:r>
            <a:r>
              <a:rPr lang="zh-CN" altLang="en-US" sz="2800" b="1"/>
              <a:t>deduced</a:t>
            </a:r>
            <a:r>
              <a:rPr lang="zh-CN" altLang="en-US" sz="2800"/>
              <a:t> by the compiler.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Type Deduction using auto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900" y="1332865"/>
            <a:ext cx="10417810" cy="353187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42315" y="5492115"/>
            <a:ext cx="1083119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📝</a:t>
            </a:r>
            <a:r>
              <a:rPr lang="zh-CN" altLang="en-US" sz="2800" b="1">
                <a:solidFill>
                  <a:srgbClr val="A8302C"/>
                </a:solidFill>
              </a:rPr>
              <a:t> auto</a:t>
            </a:r>
            <a:r>
              <a:rPr lang="zh-CN" altLang="en-US" sz="2800" b="1"/>
              <a:t> does not mean that the variable doesn</a:t>
            </a:r>
            <a:r>
              <a:rPr lang="en-US" altLang="zh-CN" sz="2800" b="1"/>
              <a:t>’</a:t>
            </a:r>
            <a:r>
              <a:rPr lang="zh-CN" altLang="en-US" sz="2800" b="1"/>
              <a:t>t have a type.</a:t>
            </a:r>
            <a:endParaRPr lang="zh-CN" altLang="en-US" sz="2800" b="1"/>
          </a:p>
          <a:p>
            <a:r>
              <a:rPr lang="zh-CN" altLang="en-US" sz="2800"/>
              <a:t>It means that the type is </a:t>
            </a:r>
            <a:r>
              <a:rPr lang="zh-CN" altLang="en-US" sz="2800" b="1"/>
              <a:t>deduced</a:t>
            </a:r>
            <a:r>
              <a:rPr lang="zh-CN" altLang="en-US" sz="2800"/>
              <a:t> by the compiler.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457200">
              <a:buNone/>
            </a:pPr>
            <a:r>
              <a:rPr lang="en-US" altLang="zh-CN" sz="3200" b="1">
                <a:solidFill>
                  <a:srgbClr val="C00000"/>
                </a:solidFill>
              </a:rPr>
              <a:t>   </a:t>
            </a:r>
            <a:r>
              <a:rPr lang="zh-CN" altLang="en-US" sz="3200" b="1">
                <a:solidFill>
                  <a:srgbClr val="C00000"/>
                </a:solidFill>
              </a:rPr>
              <a:t>auto</a:t>
            </a:r>
            <a:r>
              <a:rPr lang="zh-CN" altLang="en-US" sz="3200"/>
              <a:t> </a:t>
            </a:r>
            <a:r>
              <a:rPr lang="zh-CN" altLang="en-US" sz="3200" b="1"/>
              <a:t>does not mean that</a:t>
            </a:r>
            <a:r>
              <a:rPr lang="en-US" altLang="zh-CN" sz="3200" b="1"/>
              <a:t> </a:t>
            </a:r>
            <a:r>
              <a:rPr lang="zh-CN" altLang="en-US" sz="3200" b="1"/>
              <a:t>the variable doesn</a:t>
            </a:r>
            <a:r>
              <a:rPr lang="en-US" altLang="zh-CN" sz="3200" b="1"/>
              <a:t>’</a:t>
            </a:r>
            <a:r>
              <a:rPr lang="zh-CN" altLang="en-US" sz="3200" b="1"/>
              <a:t>t have a</a:t>
            </a:r>
            <a:r>
              <a:rPr lang="en-US" altLang="zh-CN" sz="3200" b="1"/>
              <a:t> </a:t>
            </a:r>
            <a:r>
              <a:rPr lang="zh-CN" altLang="en-US" sz="3200" b="1"/>
              <a:t>type.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It means that the type is</a:t>
            </a:r>
            <a:r>
              <a:rPr lang="en-US" altLang="zh-CN" sz="3200"/>
              <a:t> </a:t>
            </a:r>
            <a:r>
              <a:rPr lang="zh-CN" altLang="en-US" sz="3200" b="1"/>
              <a:t>deduced</a:t>
            </a:r>
            <a:r>
              <a:rPr lang="zh-CN" altLang="en-US" sz="3200"/>
              <a:t> by the compiler.</a:t>
            </a:r>
            <a:endParaRPr lang="zh-CN" altLang="en-US" sz="32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templates\docerresourceshop\icons\\343435333334393b333633343637383bb8d0ccbe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8330" y="1360805"/>
            <a:ext cx="784860" cy="784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063750"/>
            <a:ext cx="10968990" cy="23920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Code Demo!</a:t>
            </a:r>
            <a:endParaRPr lang="zh-CN" altLang="en-US" sz="3600"/>
          </a:p>
          <a:p>
            <a:pPr marL="0" indent="0" algn="ctr">
              <a:buNone/>
            </a:pPr>
            <a:r>
              <a:rPr lang="zh-CN" altLang="en-US" sz="3600"/>
              <a:t>quadratic.cpp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Course Overview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062355" y="774700"/>
          <a:ext cx="10131425" cy="53784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04340"/>
                <a:gridCol w="1567180"/>
                <a:gridCol w="3000375"/>
                <a:gridCol w="1608455"/>
                <a:gridCol w="2251075"/>
              </a:tblGrid>
              <a:tr h="3022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周次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日期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理论课主题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上机课（4-13周）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内容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1（校历第2周）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2月28日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Introduction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2（校历第3周）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3月7日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Types and Structs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Initialization and References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Streams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Containers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Iterators and Pointers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11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To be announced at Week 4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Features of C++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3（校历第4周）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3月14日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4（校历第5周）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3月21日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5（校历第6周）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3月28日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6（校历第7周）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4月4日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 &amp; Mid-Term Review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7（校历第8周）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4月11日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Classes</a:t>
                      </a:r>
                      <a:endParaRPr 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Template Classes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Template Functions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Functions and Algorithms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Operator Overloading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Special Member Functions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Object Oriented Programming (OOP)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8（校历第9周）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4月18日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9（校历第10周）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4月25日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10（校历第11周）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5月2日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11（校历第12周）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5月9日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  <a:tc vMerge="1">
                  <a:tcPr/>
                </a:tc>
                <a:tc vMerge="1">
                  <a:tcPr marL="12700" marR="12700" marT="12700" vert="horz" anchor="ctr" anchorCtr="0"/>
                </a:tc>
              </a:tr>
              <a:tr h="337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12（校历第13周）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5月16日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Quiz II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>
                    <a:noFill/>
                  </a:tcPr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13（校历第14周）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5月23日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Move Semantics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Advanced Features of C++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14（校历第15周）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5月30日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Type Safety</a:t>
                      </a: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 vMerge="1">
                  <a:tcPr marL="12700" marR="12700" marT="12700" vert="horz" anchor="ctr" anchorCtr="0"/>
                </a:tc>
              </a:tr>
              <a:tr h="338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15（校历第16周）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  <a:cs typeface="方正粗金陵简体" panose="02000000000000000000" charset="-122"/>
                        </a:rPr>
                        <a:t>6月6日</a:t>
                      </a:r>
                      <a:endParaRPr lang="zh-CN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  <a:cs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uFillTx/>
                          <a:latin typeface="方正粗金陵简体" panose="02000000000000000000" charset="-122"/>
                          <a:ea typeface="方正粗金陵简体" panose="02000000000000000000" charset="-122"/>
                        </a:rPr>
                        <a:t>Final Review</a:t>
                      </a:r>
                      <a:endParaRPr lang="en-US" altLang="zh-CN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en-US" sz="16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uFillTx/>
                        <a:latin typeface="方正粗金陵简体" panose="02000000000000000000" charset="-122"/>
                        <a:ea typeface="方正粗金陵简体" panose="02000000000000000000" charset="-122"/>
                      </a:endParaRPr>
                    </a:p>
                  </a:txBody>
                  <a:tcPr marL="12700" marR="12700" marT="12700" vert="horz" anchor="ctr" anchorCtr="0"/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12420" y="6187440"/>
            <a:ext cx="10015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Acknowledgement: Materials of this course are mainly adapted from CS106L / 106B @ Stanford.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2940" y="887095"/>
            <a:ext cx="7362825" cy="552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9465" y="2430780"/>
            <a:ext cx="2230120" cy="7753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p>
            <a:pPr algn="ctr"/>
            <a:r>
              <a:rPr lang="zh-CN" altLang="en-US" sz="4000" b="1"/>
              <a:t>Radical</a:t>
            </a:r>
            <a:endParaRPr lang="zh-CN" altLang="en-US" sz="4000" b="1"/>
          </a:p>
        </p:txBody>
      </p:sp>
      <p:sp>
        <p:nvSpPr>
          <p:cNvPr id="8" name="文本框 7"/>
          <p:cNvSpPr txBox="1"/>
          <p:nvPr/>
        </p:nvSpPr>
        <p:spPr>
          <a:xfrm>
            <a:off x="7632065" y="3828415"/>
            <a:ext cx="4078605" cy="13220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chemeClr val="lt1"/>
                </a:solidFill>
              </a:rPr>
              <a:t>If Radical &lt; 0, no real</a:t>
            </a:r>
            <a:r>
              <a:rPr lang="en-US" altLang="zh-CN" sz="4000" b="1">
                <a:solidFill>
                  <a:schemeClr val="lt1"/>
                </a:solidFill>
              </a:rPr>
              <a:t> r</a:t>
            </a:r>
            <a:r>
              <a:rPr lang="zh-CN" altLang="en-US" sz="4000" b="1">
                <a:solidFill>
                  <a:schemeClr val="lt1"/>
                </a:solidFill>
              </a:rPr>
              <a:t>oots</a:t>
            </a:r>
            <a:endParaRPr lang="zh-CN" altLang="en-US" sz="4000" b="1">
              <a:solidFill>
                <a:schemeClr val="lt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6114415" y="3280410"/>
            <a:ext cx="1553845" cy="887730"/>
          </a:xfrm>
          <a:prstGeom prst="straightConnector1">
            <a:avLst/>
          </a:prstGeom>
          <a:ln w="69850">
            <a:solidFill>
              <a:srgbClr val="2F2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915275" cy="705485"/>
          </a:xfrm>
        </p:spPr>
        <p:txBody>
          <a:bodyPr>
            <a:normAutofit/>
          </a:bodyPr>
          <a:p>
            <a:r>
              <a:rPr lang="zh-CN" altLang="en-US"/>
              <a:t>Quadratic: Typing these types out is a pain...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3455" y="1323975"/>
            <a:ext cx="10368915" cy="421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249160" cy="705485"/>
          </a:xfrm>
        </p:spPr>
        <p:txBody>
          <a:bodyPr>
            <a:normAutofit fontScale="90000"/>
          </a:bodyPr>
          <a:p>
            <a:r>
              <a:rPr lang="zh-CN" altLang="en-US"/>
              <a:t>Quadratic: Typing these types out is a pain...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5670" y="1325880"/>
            <a:ext cx="10747375" cy="4206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Don</a:t>
            </a:r>
            <a:r>
              <a:rPr lang="en-US" altLang="zh-CN"/>
              <a:t>’</a:t>
            </a:r>
            <a:r>
              <a:rPr lang="zh-CN" altLang="en-US"/>
              <a:t>t overuse auto!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0310" y="1628775"/>
            <a:ext cx="9771380" cy="3988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693660" cy="705485"/>
          </a:xfrm>
        </p:spPr>
        <p:txBody>
          <a:bodyPr>
            <a:normAutofit/>
          </a:bodyPr>
          <a:p>
            <a:r>
              <a:rPr lang="zh-CN" altLang="en-US"/>
              <a:t>Can</a:t>
            </a:r>
            <a:r>
              <a:rPr lang="en-US" altLang="zh-CN"/>
              <a:t>’</a:t>
            </a:r>
            <a:r>
              <a:rPr lang="zh-CN" altLang="en-US"/>
              <a:t>t deduce the type b/c no value provided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520" y="1520190"/>
            <a:ext cx="10599420" cy="4255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For simple types (like bool) type it out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6810" y="1680210"/>
            <a:ext cx="9897745" cy="41008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60680" y="2066925"/>
            <a:ext cx="11470005" cy="2724150"/>
          </a:xfrm>
        </p:spPr>
        <p:txBody>
          <a:bodyPr/>
          <a:p>
            <a:pPr marL="0" indent="0" algn="ctr">
              <a:buNone/>
            </a:pPr>
            <a:r>
              <a:rPr lang="zh-CN" altLang="en-US" sz="4800"/>
              <a:t>Don</a:t>
            </a:r>
            <a:r>
              <a:rPr lang="en-US" altLang="zh-CN" sz="4800"/>
              <a:t>’</a:t>
            </a:r>
            <a:r>
              <a:rPr lang="zh-CN" altLang="en-US" sz="4800"/>
              <a:t>t overuse auto</a:t>
            </a:r>
            <a:r>
              <a:rPr lang="en-US" altLang="zh-CN" sz="4800"/>
              <a:t> </a:t>
            </a:r>
            <a:endParaRPr lang="en-US" altLang="zh-CN" sz="4800"/>
          </a:p>
          <a:p>
            <a:pPr marL="0" indent="0" algn="ctr">
              <a:buNone/>
            </a:pPr>
            <a:r>
              <a:rPr lang="zh-CN" altLang="en-US" sz="4800"/>
              <a:t>...but use it to reduce long type names</a:t>
            </a:r>
            <a:endParaRPr lang="zh-CN" altLang="en-US" sz="48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Structured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3997325"/>
            <a:ext cx="3686175" cy="194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2980" y="3902075"/>
            <a:ext cx="378142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087745" y="4892675"/>
            <a:ext cx="3703955" cy="98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3200"/>
              <a:t>Structured binding lets you initialize directly from</a:t>
            </a:r>
            <a:r>
              <a:rPr lang="en-US" altLang="zh-CN" sz="3200"/>
              <a:t> </a:t>
            </a:r>
            <a:r>
              <a:rPr lang="zh-CN" altLang="en-US" sz="3200"/>
              <a:t>the contents of a struct</a:t>
            </a:r>
            <a:endParaRPr lang="zh-CN" altLang="en-US" sz="32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Structured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3244850"/>
            <a:ext cx="1711325" cy="625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/>
              <a:t>Before</a:t>
            </a:r>
            <a:endParaRPr lang="zh-CN" altLang="en-US" sz="3200" b="1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062980" y="3244850"/>
            <a:ext cx="1359535" cy="625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b="1"/>
              <a:t>After</a:t>
            </a:r>
            <a:endParaRPr lang="en-US" altLang="zh-CN" sz="3200" b="1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820" y="3997325"/>
            <a:ext cx="3686175" cy="194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2980" y="3902075"/>
            <a:ext cx="378142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312420" y="6067425"/>
            <a:ext cx="106102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📝 This works for regular structs, too. Also, no nested structured binding.</a:t>
            </a:r>
            <a:endParaRPr lang="zh-CN" altLang="en-US" sz="2400"/>
          </a:p>
        </p:txBody>
      </p:sp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better way to use quadratic…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400" y="1730375"/>
            <a:ext cx="10380345" cy="39630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Initialization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 better way to use quadratic…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740" y="730250"/>
            <a:ext cx="10380345" cy="2817495"/>
          </a:xfrm>
          <a:prstGeom prst="rect">
            <a:avLst/>
          </a:prstGeom>
        </p:spPr>
      </p:pic>
      <p:pic>
        <p:nvPicPr>
          <p:cNvPr id="2" name="内容占位符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7740" y="3604895"/>
            <a:ext cx="10380345" cy="28492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Using Structured Binding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6490" y="1511300"/>
            <a:ext cx="10093325" cy="3883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7870" y="5762625"/>
            <a:ext cx="11340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📝 This is better because it</a:t>
            </a:r>
            <a:r>
              <a:rPr lang="en-US" altLang="zh-CN" sz="2400"/>
              <a:t>’</a:t>
            </a:r>
            <a:r>
              <a:rPr lang="zh-CN" altLang="en-US" sz="2400"/>
              <a:t>s </a:t>
            </a:r>
            <a:r>
              <a:rPr lang="zh-CN" altLang="en-US" sz="2400" i="1"/>
              <a:t>semantically clearer</a:t>
            </a:r>
            <a:r>
              <a:rPr lang="zh-CN" altLang="en-US" sz="2400"/>
              <a:t>: variables have clear names.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References</a:t>
            </a:r>
            <a:endParaRPr lang="zh-CN" altLang="en-US" sz="3200" b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800"/>
              <a:t>- If time: Const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316480"/>
            <a:ext cx="10968990" cy="2225040"/>
          </a:xfrm>
        </p:spPr>
        <p:txBody>
          <a:bodyPr/>
          <a:p>
            <a:pPr marL="0" indent="0" algn="ctr">
              <a:buNone/>
            </a:pPr>
            <a:r>
              <a:rPr lang="zh-CN" altLang="en-US" sz="4000" b="1">
                <a:solidFill>
                  <a:srgbClr val="A8302C"/>
                </a:solidFill>
              </a:rPr>
              <a:t>Reference</a:t>
            </a:r>
            <a:r>
              <a:rPr lang="zh-CN" altLang="en-US" sz="4000"/>
              <a:t>: An alias</a:t>
            </a:r>
            <a:r>
              <a:rPr lang="en-US" altLang="zh-CN" sz="4000"/>
              <a:t> </a:t>
            </a:r>
            <a:r>
              <a:rPr lang="zh-CN" altLang="en-US" sz="4000"/>
              <a:t>(another name) for a</a:t>
            </a:r>
            <a:r>
              <a:rPr lang="en-US" altLang="zh-CN" sz="4000"/>
              <a:t> </a:t>
            </a:r>
            <a:r>
              <a:rPr lang="zh-CN" altLang="en-US" sz="4000"/>
              <a:t>named variable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4740" y="1433195"/>
            <a:ext cx="10126345" cy="438023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989830" y="1474470"/>
            <a:ext cx="5386705" cy="4178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179445" y="4208145"/>
            <a:ext cx="5956935" cy="7823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407535" y="5019040"/>
            <a:ext cx="5386705" cy="7950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4740" y="1433195"/>
            <a:ext cx="10126345" cy="4380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982595"/>
            <a:ext cx="10968990" cy="893445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Standard C++ vector (intro)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2205" y="1365250"/>
            <a:ext cx="9354820" cy="43853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195" y="1482090"/>
            <a:ext cx="9182735" cy="4232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8085" y="1433195"/>
            <a:ext cx="9465310" cy="4379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73735" y="2468880"/>
            <a:ext cx="10968990" cy="1920240"/>
          </a:xfrm>
        </p:spPr>
        <p:txBody>
          <a:bodyPr/>
          <a:p>
            <a:pPr marL="0" indent="0" algn="ctr">
              <a:buNone/>
            </a:pPr>
            <a:r>
              <a:rPr lang="zh-CN" altLang="en-US" sz="4000" b="1"/>
              <a:t>Initialization</a:t>
            </a:r>
            <a:r>
              <a:rPr lang="zh-CN" altLang="en-US" sz="4000"/>
              <a:t>: How we</a:t>
            </a:r>
            <a:r>
              <a:rPr lang="en-US" altLang="zh-CN" sz="4000"/>
              <a:t> </a:t>
            </a:r>
            <a:r>
              <a:rPr lang="zh-CN" altLang="en-US" sz="4000"/>
              <a:t>provide initial</a:t>
            </a:r>
            <a:r>
              <a:rPr lang="en-US" altLang="zh-CN" sz="4000"/>
              <a:t> </a:t>
            </a:r>
            <a:r>
              <a:rPr lang="zh-CN" altLang="en-US" sz="4000"/>
              <a:t>values to variables</a:t>
            </a:r>
            <a:endParaRPr lang="zh-CN" altLang="en-US" sz="40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0970" y="1619250"/>
            <a:ext cx="9470390" cy="4229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6320" y="1624330"/>
            <a:ext cx="9792335" cy="4078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1.0: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4900" y="1587500"/>
            <a:ext cx="9982835" cy="3683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1.0: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0755" y="1757045"/>
            <a:ext cx="10239375" cy="3898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082280" cy="705485"/>
          </a:xfrm>
        </p:spPr>
        <p:txBody>
          <a:bodyPr>
            <a:normAutofit/>
          </a:bodyPr>
          <a:p>
            <a:r>
              <a:rPr lang="zh-CN" altLang="en-US"/>
              <a:t>The classic reference-copy bug 1.0: Fixed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9850" y="1422400"/>
            <a:ext cx="10105390" cy="40138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2.0: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5700" y="1613535"/>
            <a:ext cx="10298430" cy="3631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reference-copy bug 2.0: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130" y="1539240"/>
            <a:ext cx="10744200" cy="4168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767320" cy="705485"/>
          </a:xfrm>
        </p:spPr>
        <p:txBody>
          <a:bodyPr>
            <a:normAutofit/>
          </a:bodyPr>
          <a:p>
            <a:r>
              <a:rPr lang="zh-CN" altLang="en-US"/>
              <a:t>The classic reference-copy bug 2.0, fixed: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9030" y="1661160"/>
            <a:ext cx="10334625" cy="3923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984885"/>
            <a:ext cx="10968990" cy="526478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800"/>
              <a:t>- </a:t>
            </a: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can appear on the</a:t>
            </a:r>
            <a:endParaRPr lang="zh-CN" altLang="en-US" sz="2800"/>
          </a:p>
          <a:p>
            <a:pPr marL="0" indent="457200">
              <a:buNone/>
            </a:pPr>
            <a:r>
              <a:rPr lang="zh-CN" altLang="en-US" sz="2800" b="1"/>
              <a:t>left </a:t>
            </a:r>
            <a:r>
              <a:rPr lang="zh-CN" altLang="en-US" sz="2800"/>
              <a:t>or</a:t>
            </a:r>
            <a:r>
              <a:rPr lang="zh-CN" altLang="en-US" sz="2800" b="1"/>
              <a:t> right</a:t>
            </a:r>
            <a:r>
              <a:rPr lang="zh-CN" altLang="en-US" sz="2800"/>
              <a:t> of an =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x is an l-value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have names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>
                <a:solidFill>
                  <a:srgbClr val="0070C0"/>
                </a:solidFill>
              </a:rPr>
              <a:t>l-values</a:t>
            </a:r>
            <a:r>
              <a:rPr lang="zh-CN" altLang="en-US" sz="2800"/>
              <a:t> are </a:t>
            </a:r>
            <a:r>
              <a:rPr lang="zh-CN" altLang="en-US" sz="2800" b="1" u="sng"/>
              <a:t>not</a:t>
            </a:r>
            <a:r>
              <a:rPr lang="en-US" altLang="zh-CN" sz="2800" b="1" u="sng"/>
              <a:t> </a:t>
            </a:r>
            <a:r>
              <a:rPr lang="zh-CN" altLang="en-US" sz="2800" b="1" u="sng"/>
              <a:t>temporary</a:t>
            </a:r>
            <a:endParaRPr lang="zh-CN" altLang="en-US" sz="2800" b="1" u="sng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Definition: l-values vs r-values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8330" y="2952750"/>
            <a:ext cx="515112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x = 3;</a:t>
            </a:r>
            <a:endParaRPr lang="zh-CN" altLang="en-US" sz="2800"/>
          </a:p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y = x;</a:t>
            </a:r>
            <a:endParaRPr lang="zh-CN" altLang="en-US" sz="28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748145" y="2952750"/>
            <a:ext cx="515112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x = 3;</a:t>
            </a:r>
            <a:endParaRPr lang="zh-CN" altLang="en-US" sz="2800"/>
          </a:p>
          <a:p>
            <a:r>
              <a:rPr lang="zh-CN" altLang="en-US" sz="2800">
                <a:solidFill>
                  <a:srgbClr val="C00000"/>
                </a:solidFill>
              </a:rPr>
              <a:t>int</a:t>
            </a:r>
            <a:r>
              <a:rPr lang="zh-CN" altLang="en-US" sz="2800"/>
              <a:t> y = x;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605905" y="984885"/>
            <a:ext cx="5586095" cy="4651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</a:t>
            </a:r>
            <a:r>
              <a:rPr lang="zh-CN" altLang="en-US" sz="2800" b="1" spc="150">
                <a:solidFill>
                  <a:srgbClr val="00B050"/>
                </a:solidFill>
                <a:uFillTx/>
              </a:rPr>
              <a:t> 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can ONLY appear on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the</a:t>
            </a:r>
            <a:r>
              <a:rPr lang="zh-CN" altLang="en-US" sz="2800" b="1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right 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of an =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- 3 is an </a:t>
            </a: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</a:t>
            </a:r>
            <a:endParaRPr lang="zh-CN" altLang="en-US" sz="2800" b="1" spc="150">
              <a:solidFill>
                <a:srgbClr val="00B050"/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don</a:t>
            </a:r>
            <a:r>
              <a:rPr lang="en-US" altLang="zh-CN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’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 have names</a:t>
            </a:r>
            <a:endParaRPr lang="zh-CN" altLang="en-US" sz="2800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pPr indent="0" fontAlgn="auto">
              <a:lnSpc>
                <a:spcPct val="110000"/>
              </a:lnSpc>
              <a:spcAft>
                <a:spcPts val="1000"/>
              </a:spcAft>
            </a:pPr>
            <a:r>
              <a:rPr lang="zh-CN" altLang="en-US" sz="2800" b="1" spc="150">
                <a:solidFill>
                  <a:srgbClr val="00B050"/>
                </a:solidFill>
                <a:uFillTx/>
              </a:rPr>
              <a:t>r-values</a:t>
            </a:r>
            <a:r>
              <a:rPr lang="zh-CN" altLang="en-US" sz="28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 are </a:t>
            </a:r>
            <a:r>
              <a:rPr lang="zh-CN" altLang="en-US" sz="2800" b="1" u="sng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temporary</a:t>
            </a:r>
            <a:endParaRPr lang="zh-CN" altLang="en-US" sz="2800" b="1" u="sng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reference-rvalue error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1245" y="1360805"/>
            <a:ext cx="10500360" cy="4137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Reminder: Structs in Code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2065" y="1605280"/>
            <a:ext cx="9751695" cy="4033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classic reference-rvalue error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9525" y="1685290"/>
            <a:ext cx="9632950" cy="3926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The classic reference-rvalue error, fixed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5525" y="1506855"/>
            <a:ext cx="9796145" cy="4110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30235" cy="705485"/>
          </a:xfrm>
        </p:spPr>
        <p:txBody>
          <a:bodyPr>
            <a:normAutofit fontScale="90000"/>
          </a:bodyPr>
          <a:p>
            <a:r>
              <a:rPr lang="zh-CN" altLang="en-US"/>
              <a:t>Note: You can only create 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8205" y="2090420"/>
            <a:ext cx="10434955" cy="220726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895340" y="2203450"/>
            <a:ext cx="4787265" cy="4178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230235" cy="705485"/>
          </a:xfrm>
        </p:spPr>
        <p:txBody>
          <a:bodyPr>
            <a:normAutofit fontScale="90000"/>
          </a:bodyPr>
          <a:p>
            <a:r>
              <a:rPr lang="zh-CN" altLang="en-US"/>
              <a:t>Note: You can only create references to variables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8205" y="2090420"/>
            <a:ext cx="10434955" cy="2207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algn="l">
              <a:buClrTx/>
              <a:buSzTx/>
              <a:buNone/>
            </a:pPr>
            <a:r>
              <a:rPr lang="zh-CN" altLang="en-US" sz="2800"/>
              <a:t>- Initialization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2800"/>
              <a:t>- Using auto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References</a:t>
            </a:r>
            <a:endParaRPr lang="zh-CN" altLang="en-US" sz="2800"/>
          </a:p>
          <a:p>
            <a:pPr marL="0" algn="l">
              <a:buClrTx/>
              <a:buSzTx/>
              <a:buNone/>
            </a:pPr>
            <a:r>
              <a:rPr lang="zh-CN" altLang="en-US" sz="3200" b="1">
                <a:solidFill>
                  <a:srgbClr val="C00000"/>
                </a:solidFill>
              </a:rPr>
              <a:t>- If time: Const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Today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938145"/>
            <a:ext cx="10968990" cy="1447800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BONUS: Const and Const References</a:t>
            </a:r>
            <a:endParaRPr lang="zh-CN" altLang="en-US" sz="3600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26365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360410" cy="705485"/>
          </a:xfrm>
        </p:spPr>
        <p:txBody>
          <a:bodyPr>
            <a:normAutofit/>
          </a:bodyPr>
          <a:p>
            <a:r>
              <a:rPr lang="zh-CN" altLang="en-US"/>
              <a:t>const indicates a variable can</a:t>
            </a:r>
            <a:r>
              <a:rPr lang="en-US" altLang="zh-CN"/>
              <a:t>’</a:t>
            </a:r>
            <a:r>
              <a:rPr lang="zh-CN" altLang="en-US"/>
              <a:t>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402205"/>
            <a:ext cx="9724390" cy="3493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2490" y="2533650"/>
            <a:ext cx="9447530" cy="3279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3575" y="2307590"/>
            <a:ext cx="10004425" cy="3586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9775" y="2483485"/>
            <a:ext cx="9545955" cy="3315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Recall: Two ways to initialize a struct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4725" y="1472565"/>
            <a:ext cx="10671810" cy="4300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400" y="1268785"/>
            <a:ext cx="10969200" cy="4759200"/>
          </a:xfrm>
        </p:spPr>
        <p:txBody>
          <a:bodyPr/>
          <a:p>
            <a:pPr marL="0" indent="0">
              <a:buNone/>
            </a:pPr>
            <a:r>
              <a:rPr lang="zh-CN" altLang="en-US" sz="2800"/>
              <a:t>const variables can be references or not!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415530" cy="705485"/>
          </a:xfrm>
        </p:spPr>
        <p:txBody>
          <a:bodyPr>
            <a:normAutofit fontScale="90000"/>
          </a:bodyPr>
          <a:p>
            <a:r>
              <a:rPr lang="zh-CN" altLang="en-US"/>
              <a:t>const indicates a variable can’t be modified!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030" y="2265045"/>
            <a:ext cx="9544050" cy="35979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44560" cy="705485"/>
          </a:xfrm>
        </p:spPr>
        <p:txBody>
          <a:bodyPr>
            <a:normAutofit fontScale="90000"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8375" y="1718310"/>
            <a:ext cx="10255885" cy="352552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036955" y="2527935"/>
            <a:ext cx="9451975" cy="41783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544560" cy="705485"/>
          </a:xfrm>
        </p:spPr>
        <p:txBody>
          <a:bodyPr>
            <a:normAutofit fontScale="90000"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8375" y="1718310"/>
            <a:ext cx="10255885" cy="35255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8415655" cy="705485"/>
          </a:xfrm>
        </p:spPr>
        <p:txBody>
          <a:bodyPr>
            <a:normAutofit fontScale="90000"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5460" y="1782445"/>
            <a:ext cx="11304270" cy="3293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4650" cy="705485"/>
          </a:xfrm>
        </p:spPr>
        <p:txBody>
          <a:bodyPr>
            <a:normAutofit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8360" y="1675130"/>
            <a:ext cx="10495280" cy="3648075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915670" y="3643630"/>
            <a:ext cx="9451975" cy="9239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210175" y="2846070"/>
            <a:ext cx="626745" cy="6553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9264650" cy="705485"/>
          </a:xfrm>
        </p:spPr>
        <p:txBody>
          <a:bodyPr>
            <a:normAutofit/>
          </a:bodyPr>
          <a:p>
            <a:r>
              <a:rPr lang="zh-CN" altLang="en-US"/>
              <a:t>Can’t declare non-const reference to const variable!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8360" y="1675130"/>
            <a:ext cx="10495280" cy="364807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210175" y="2846070"/>
            <a:ext cx="626745" cy="6553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const &amp; subtleties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8875" y="1574800"/>
            <a:ext cx="9874250" cy="409702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814695" y="3643630"/>
            <a:ext cx="4552950" cy="193738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const &amp; subtleties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8875" y="1574800"/>
            <a:ext cx="9874250" cy="4097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8330" y="2131060"/>
            <a:ext cx="10968990" cy="2595245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Remember: C++, by default, makes</a:t>
            </a:r>
            <a:r>
              <a:rPr lang="en-US" altLang="zh-CN" sz="3600"/>
              <a:t> </a:t>
            </a:r>
            <a:r>
              <a:rPr lang="zh-CN" altLang="en-US" sz="3600"/>
              <a:t>copies when we do variable</a:t>
            </a:r>
            <a:r>
              <a:rPr lang="en-US" altLang="zh-CN" sz="3600"/>
              <a:t> </a:t>
            </a:r>
            <a:r>
              <a:rPr lang="zh-CN" altLang="en-US" sz="3600"/>
              <a:t>assignment! We need to use &amp; if we</a:t>
            </a:r>
            <a:r>
              <a:rPr lang="en-US" altLang="zh-CN" sz="3600"/>
              <a:t> </a:t>
            </a:r>
            <a:r>
              <a:rPr lang="zh-CN" altLang="en-US" sz="3600"/>
              <a:t>need references instead.</a:t>
            </a:r>
            <a:endParaRPr lang="zh-CN" altLang="en-US" sz="360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800"/>
              <a:t>- If we</a:t>
            </a:r>
            <a:r>
              <a:rPr lang="en-US" altLang="zh-CN" sz="2800"/>
              <a:t>’</a:t>
            </a:r>
            <a:r>
              <a:rPr lang="zh-CN" altLang="en-US" sz="2800"/>
              <a:t>re working with a variable that takes up little</a:t>
            </a:r>
            <a:r>
              <a:rPr lang="en-US" altLang="zh-CN" sz="2800"/>
              <a:t> </a:t>
            </a:r>
            <a:r>
              <a:rPr lang="zh-CN" altLang="en-US" sz="2800"/>
              <a:t>space in memory (e.g. int, double), we don</a:t>
            </a:r>
            <a:r>
              <a:rPr lang="en-US" altLang="zh-CN" sz="2800"/>
              <a:t>’</a:t>
            </a:r>
            <a:r>
              <a:rPr lang="zh-CN" altLang="en-US" sz="2800"/>
              <a:t>t need to</a:t>
            </a:r>
            <a:r>
              <a:rPr lang="en-US" altLang="zh-CN" sz="2800"/>
              <a:t> </a:t>
            </a:r>
            <a:r>
              <a:rPr lang="zh-CN" altLang="en-US" sz="2800"/>
              <a:t>use a reference and can just copy the variable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we need to alias the variable to modify it, we can</a:t>
            </a:r>
            <a:r>
              <a:rPr lang="en-US" altLang="zh-CN" sz="2800"/>
              <a:t> </a:t>
            </a:r>
            <a:r>
              <a:rPr lang="zh-CN" altLang="en-US" sz="2800"/>
              <a:t>use references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- If we don</a:t>
            </a:r>
            <a:r>
              <a:rPr lang="en-US" altLang="zh-CN" sz="2800"/>
              <a:t>’</a:t>
            </a:r>
            <a:r>
              <a:rPr lang="zh-CN" altLang="en-US" sz="2800"/>
              <a:t>t need to modify the variable, but it</a:t>
            </a:r>
            <a:r>
              <a:rPr lang="en-US" altLang="zh-CN" sz="2800"/>
              <a:t>’</a:t>
            </a:r>
            <a:r>
              <a:rPr lang="zh-CN" altLang="en-US" sz="2800"/>
              <a:t>s a big</a:t>
            </a:r>
            <a:r>
              <a:rPr lang="en-US" altLang="zh-CN" sz="2800"/>
              <a:t> </a:t>
            </a:r>
            <a:r>
              <a:rPr lang="zh-CN" altLang="en-US" sz="2800"/>
              <a:t>variable (e.g. std::vector), we can use const references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14300" y="0"/>
            <a:ext cx="7841615" cy="705485"/>
          </a:xfrm>
        </p:spPr>
        <p:txBody>
          <a:bodyPr>
            <a:normAutofit/>
          </a:bodyPr>
          <a:p>
            <a:r>
              <a:rPr lang="zh-CN" altLang="en-US"/>
              <a:t>When do we use references/const references?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Multiple ways to initialize a pair...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270" y="1478280"/>
            <a:ext cx="10789285" cy="42900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You can return references as well!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82675" y="1593215"/>
            <a:ext cx="10026650" cy="4059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Can also return const references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612265"/>
            <a:ext cx="10038715" cy="3633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r>
              <a:rPr lang="zh-CN" altLang="en-US" sz="2800" b="1"/>
              <a:t>- Uniform Initialization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 “uniform” way to initialize variables of</a:t>
            </a:r>
            <a:r>
              <a:rPr lang="en-US" altLang="zh-CN" sz="2800"/>
              <a:t> </a:t>
            </a:r>
            <a:r>
              <a:rPr lang="zh-CN" altLang="en-US" sz="2800"/>
              <a:t>different types!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References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alias variables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 b="1"/>
              <a:t>- Const</a:t>
            </a:r>
            <a:endParaRPr lang="zh-CN" altLang="en-US" sz="2800" b="1"/>
          </a:p>
          <a:p>
            <a:pPr marL="0" indent="457200">
              <a:buNone/>
            </a:pPr>
            <a:r>
              <a:rPr lang="zh-CN" altLang="en-US" sz="2800"/>
              <a:t>- Allow us to specify that a variable can</a:t>
            </a:r>
            <a:r>
              <a:rPr lang="en-US" altLang="zh-CN" sz="2800"/>
              <a:t>’</a:t>
            </a:r>
            <a:r>
              <a:rPr lang="zh-CN" altLang="en-US" sz="2800"/>
              <a:t>t be</a:t>
            </a:r>
            <a:r>
              <a:rPr lang="en-US" altLang="zh-CN" sz="2800"/>
              <a:t> </a:t>
            </a:r>
            <a:r>
              <a:rPr lang="zh-CN" altLang="en-US" sz="2800"/>
              <a:t>modified</a:t>
            </a:r>
            <a:endParaRPr lang="zh-CN" altLang="en-US" sz="28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Recap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9870" y="1932305"/>
            <a:ext cx="11851640" cy="2077085"/>
          </a:xfrm>
        </p:spPr>
        <p:txBody>
          <a:bodyPr/>
          <a:p>
            <a:pPr>
              <a:lnSpc>
                <a:spcPct val="130000"/>
              </a:lnSpc>
            </a:pPr>
            <a:r>
              <a:rPr lang="en-US" sz="4800"/>
              <a:t>Coding for love, </a:t>
            </a:r>
            <a:br>
              <a:rPr lang="en-US" sz="4800"/>
            </a:br>
            <a:r>
              <a:rPr lang="en-US" sz="4800"/>
              <a:t>Coding for the world</a:t>
            </a:r>
            <a:endParaRPr 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06955" y="4375785"/>
            <a:ext cx="7578090" cy="1648460"/>
          </a:xfrm>
        </p:spPr>
        <p:txBody>
          <a:bodyPr/>
          <a:p>
            <a:r>
              <a:rPr lang="en-US" altLang="zh-CN" sz="2800"/>
              <a:t>Qijun Zhao</a:t>
            </a:r>
            <a:endParaRPr lang="en-US" altLang="zh-CN" sz="2800"/>
          </a:p>
          <a:p>
            <a:r>
              <a:rPr lang="en-US" altLang="zh-CN" sz="2800"/>
              <a:t>qjzhao@scu.edu.cn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0580" y="2205355"/>
            <a:ext cx="10968990" cy="2447290"/>
          </a:xfrm>
        </p:spPr>
        <p:txBody>
          <a:bodyPr/>
          <a:p>
            <a:pPr marL="0" indent="0" algn="ctr">
              <a:buNone/>
            </a:pPr>
            <a:r>
              <a:rPr lang="zh-CN" altLang="en-US" sz="3600" b="1"/>
              <a:t>Uniform initialization</a:t>
            </a:r>
            <a:r>
              <a:rPr lang="zh-CN" altLang="en-US" sz="3600"/>
              <a:t>: curly</a:t>
            </a:r>
            <a:r>
              <a:rPr lang="en-US" altLang="zh-CN" sz="3600"/>
              <a:t> </a:t>
            </a:r>
            <a:r>
              <a:rPr lang="zh-CN" altLang="en-US" sz="3600"/>
              <a:t>bracket</a:t>
            </a:r>
            <a:r>
              <a:rPr lang="en-US" altLang="zh-CN" sz="3600"/>
              <a:t> {...}</a:t>
            </a:r>
            <a:r>
              <a:rPr lang="zh-CN" altLang="en-US" sz="3600"/>
              <a:t> initialization. Available</a:t>
            </a:r>
            <a:r>
              <a:rPr lang="en-US" altLang="zh-CN" sz="3600"/>
              <a:t> </a:t>
            </a:r>
            <a:r>
              <a:rPr lang="zh-CN" altLang="en-US" sz="3600"/>
              <a:t>for all types, immediate</a:t>
            </a:r>
            <a:r>
              <a:rPr lang="en-US" altLang="zh-CN" sz="3600"/>
              <a:t> </a:t>
            </a:r>
            <a:r>
              <a:rPr lang="zh-CN" altLang="en-US" sz="3600"/>
              <a:t>initialization on declaration!</a:t>
            </a:r>
            <a:endParaRPr lang="zh-CN" altLang="en-US" sz="360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Definition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Uniform Initialization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5355" y="1400810"/>
            <a:ext cx="10321925" cy="405638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935355" y="3206115"/>
            <a:ext cx="9544685" cy="87185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4.xml><?xml version="1.0" encoding="utf-8"?>
<p:tagLst xmlns:p="http://schemas.openxmlformats.org/presentationml/2006/main">
  <p:tag name="COMMONDATA" val="eyJoZGlkIjoiYTMzMmRhYjU2OTAwMDQ2NjIyYjVkMGE0MDM0NGJkMzIifQ=="/>
  <p:tag name="KSO_WPP_MARK_KEY" val="37753593-3093-430c-9299-ff37dae8052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smartTable{acf3c499-4bbb-4457-b15e-43e67c9a58d8}"/>
  <p:tag name="TABLE_ENDDRAG_ORIGIN_RECT" val="734*443"/>
  <p:tag name="TABLE_ENDDRAG_RECT" val="94*65*734*443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"/>
  <p:tag name="KSO_WM_UNIT_PLACING_PICTURE_USER_VIEWPORT" val="{&quot;height&quot;:5745,&quot;width&quot;:13890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6558</Words>
  <Application>WPS 演示</Application>
  <PresentationFormat>宽屏</PresentationFormat>
  <Paragraphs>577</Paragraphs>
  <Slides>73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3" baseType="lpstr">
      <vt:lpstr>Arial</vt:lpstr>
      <vt:lpstr>宋体</vt:lpstr>
      <vt:lpstr>Wingdings</vt:lpstr>
      <vt:lpstr>Wingdings</vt:lpstr>
      <vt:lpstr>Times New Roman</vt:lpstr>
      <vt:lpstr>方正粗金陵简体</vt:lpstr>
      <vt:lpstr>微软雅黑</vt:lpstr>
      <vt:lpstr>Arial Unicode MS</vt:lpstr>
      <vt:lpstr>Calibri</vt:lpstr>
      <vt:lpstr>Office 主题​​</vt:lpstr>
      <vt:lpstr>Object Oriented Programming—C++ Lecture3  Initialization &amp; References</vt:lpstr>
      <vt:lpstr>Course Overview</vt:lpstr>
      <vt:lpstr>Today</vt:lpstr>
      <vt:lpstr>Definition</vt:lpstr>
      <vt:lpstr>Reminder: Structs in Code</vt:lpstr>
      <vt:lpstr>Recall: Two ways to initialize a struct</vt:lpstr>
      <vt:lpstr>Multiple ways to initialize a pair...</vt:lpstr>
      <vt:lpstr>Definition</vt:lpstr>
      <vt:lpstr>Uniform Initialization</vt:lpstr>
      <vt:lpstr>Uniform Initialization</vt:lpstr>
      <vt:lpstr>Careful with Vector initialization!</vt:lpstr>
      <vt:lpstr>Careful with Vector initialization!</vt:lpstr>
      <vt:lpstr>PowerPoint 演示文稿</vt:lpstr>
      <vt:lpstr>Today</vt:lpstr>
      <vt:lpstr>Definition</vt:lpstr>
      <vt:lpstr>Type Deduction using auto</vt:lpstr>
      <vt:lpstr>Type Deduction using auto</vt:lpstr>
      <vt:lpstr>PowerPoint 演示文稿</vt:lpstr>
      <vt:lpstr>PowerPoint 演示文稿</vt:lpstr>
      <vt:lpstr>PowerPoint 演示文稿</vt:lpstr>
      <vt:lpstr>Quadratic: Typing these types out is a pain...</vt:lpstr>
      <vt:lpstr>Quadratic: Typing these types out is a pain...</vt:lpstr>
      <vt:lpstr>Don’t overuse auto!</vt:lpstr>
      <vt:lpstr>Can’t deduce the type b/c no value provided</vt:lpstr>
      <vt:lpstr>For simple types (like bool) type it out</vt:lpstr>
      <vt:lpstr>PowerPoint 演示文稿</vt:lpstr>
      <vt:lpstr>Structured Binding</vt:lpstr>
      <vt:lpstr>Structured Binding</vt:lpstr>
      <vt:lpstr>A better way to use quadratic…</vt:lpstr>
      <vt:lpstr>A better way to use quadratic…</vt:lpstr>
      <vt:lpstr>Using Structured Binding</vt:lpstr>
      <vt:lpstr>Today</vt:lpstr>
      <vt:lpstr>Definition</vt:lpstr>
      <vt:lpstr>PowerPoint 演示文稿</vt:lpstr>
      <vt:lpstr>PowerPoint 演示文稿</vt:lpstr>
      <vt:lpstr>PowerPoint 演示文稿</vt:lpstr>
      <vt:lpstr>References to variables</vt:lpstr>
      <vt:lpstr>References to variables</vt:lpstr>
      <vt:lpstr>References to variables</vt:lpstr>
      <vt:lpstr>References to variables</vt:lpstr>
      <vt:lpstr>References to variables</vt:lpstr>
      <vt:lpstr>The classic reference-copy bug 1.0:</vt:lpstr>
      <vt:lpstr>The classic reference-copy bug 1.0:</vt:lpstr>
      <vt:lpstr>The classic reference-copy bug 1.0: Fixed</vt:lpstr>
      <vt:lpstr>The classic reference-copy bug 2.0:</vt:lpstr>
      <vt:lpstr>The classic reference-copy bug 2.0:</vt:lpstr>
      <vt:lpstr>The classic reference-copy bug 2.0, fixed:</vt:lpstr>
      <vt:lpstr>Definition: l-values vs r-values</vt:lpstr>
      <vt:lpstr>The classic reference-rvalue error</vt:lpstr>
      <vt:lpstr>The classic reference-rvalue error</vt:lpstr>
      <vt:lpstr>The classic reference-rvalue error, fixed</vt:lpstr>
      <vt:lpstr>Note: You can only create references to variables</vt:lpstr>
      <vt:lpstr>Note: You can only create references to variables</vt:lpstr>
      <vt:lpstr>Today</vt:lpstr>
      <vt:lpstr>PowerPoint 演示文稿</vt:lpstr>
      <vt:lpstr>const indicates a variable can’t be modified!</vt:lpstr>
      <vt:lpstr>const indicates a variable can’t be modified!</vt:lpstr>
      <vt:lpstr>const indicates a variable can’t be modified!</vt:lpstr>
      <vt:lpstr>const indicates a variable can’t be modified!</vt:lpstr>
      <vt:lpstr>const indicates a variable can’t be modified!</vt:lpstr>
      <vt:lpstr>Can’t declare non-const reference to const variable!</vt:lpstr>
      <vt:lpstr>Can’t declare non-const reference to const variable!</vt:lpstr>
      <vt:lpstr>Can’t declare non-const reference to const variable!</vt:lpstr>
      <vt:lpstr>Can’t declare non-const reference to const variable!</vt:lpstr>
      <vt:lpstr>Can’t declare non-const reference to const variable!</vt:lpstr>
      <vt:lpstr>const &amp; subtleties</vt:lpstr>
      <vt:lpstr>const &amp; subtleties</vt:lpstr>
      <vt:lpstr>PowerPoint 演示文稿</vt:lpstr>
      <vt:lpstr>When do we use references/const references?</vt:lpstr>
      <vt:lpstr>You can return references as well!</vt:lpstr>
      <vt:lpstr>Can also return const references</vt:lpstr>
      <vt:lpstr>Recap</vt:lpstr>
      <vt:lpstr>Coding for love,  Coding for the world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Q.Z.</cp:lastModifiedBy>
  <cp:revision>197</cp:revision>
  <dcterms:created xsi:type="dcterms:W3CDTF">2019-06-19T02:08:00Z</dcterms:created>
  <dcterms:modified xsi:type="dcterms:W3CDTF">2023-03-13T14:31:19Z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6955FAFFA29245018A71943C9E250681</vt:lpwstr>
  </property>
</Properties>
</file>